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3" r:id="rId5"/>
    <p:sldId id="262" r:id="rId6"/>
    <p:sldId id="260" r:id="rId7"/>
    <p:sldId id="261" r:id="rId8"/>
    <p:sldId id="259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8A6355-2B01-4DA3-AEEE-CA1D638ED4B3}" type="datetimeFigureOut">
              <a:rPr lang="en-US" smtClean="0"/>
              <a:pPr/>
              <a:t>10/15/2020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85636F-3C8C-459D-9E50-51A13E8BDE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DYNAMIC MEMORY ALLOCATION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It </a:t>
            </a:r>
            <a:r>
              <a:rPr lang="en-US" dirty="0"/>
              <a:t>includes changing the size of an array. An array is collection of items stored at continuous memory locations</a:t>
            </a:r>
            <a:r>
              <a:rPr lang="en-US" dirty="0" smtClean="0"/>
              <a:t>.</a:t>
            </a:r>
          </a:p>
          <a:p>
            <a:pPr fontAlgn="base"/>
            <a:r>
              <a:rPr lang="en-US" dirty="0"/>
              <a:t>C </a:t>
            </a:r>
            <a:r>
              <a:rPr lang="en-US" b="1" dirty="0"/>
              <a:t>Dynamic Memory Allocation</a:t>
            </a:r>
            <a:r>
              <a:rPr lang="en-US" dirty="0"/>
              <a:t> can be defined as a procedure in which the size of a data structure (like Array) is changed during the runtime.</a:t>
            </a:r>
          </a:p>
          <a:p>
            <a:pPr fontAlgn="base"/>
            <a:r>
              <a:rPr lang="en-US" dirty="0"/>
              <a:t>C provides some functions to achieve these tasks. There are 4 library functions provided by C defined </a:t>
            </a:r>
            <a:r>
              <a:rPr lang="en-US" dirty="0" smtClean="0"/>
              <a:t>under</a:t>
            </a:r>
            <a:r>
              <a:rPr lang="en-US" dirty="0"/>
              <a:t> </a:t>
            </a:r>
            <a:r>
              <a:rPr lang="en-US" b="1" dirty="0"/>
              <a:t>&lt;</a:t>
            </a:r>
            <a:r>
              <a:rPr lang="en-US" b="1" dirty="0" err="1"/>
              <a:t>stdlib.h</a:t>
            </a:r>
            <a:r>
              <a:rPr lang="en-US" b="1" dirty="0"/>
              <a:t>&gt;</a:t>
            </a:r>
            <a:r>
              <a:rPr lang="en-US" dirty="0"/>
              <a:t> header file to facilitate dynamic memory allocation in C programming. They are:</a:t>
            </a:r>
          </a:p>
          <a:p>
            <a:pPr lvl="1" fontAlgn="base"/>
            <a:r>
              <a:rPr lang="en-US" dirty="0" err="1"/>
              <a:t>malloc</a:t>
            </a:r>
            <a:r>
              <a:rPr lang="en-US" dirty="0"/>
              <a:t>()</a:t>
            </a:r>
          </a:p>
          <a:p>
            <a:pPr lvl="1" fontAlgn="base"/>
            <a:r>
              <a:rPr lang="en-US" dirty="0" err="1"/>
              <a:t>calloc</a:t>
            </a:r>
            <a:r>
              <a:rPr lang="en-US" dirty="0"/>
              <a:t>()</a:t>
            </a:r>
          </a:p>
          <a:p>
            <a:pPr lvl="1" fontAlgn="base"/>
            <a:r>
              <a:rPr lang="en-US" dirty="0"/>
              <a:t>free()</a:t>
            </a:r>
          </a:p>
          <a:p>
            <a:pPr lvl="1" fontAlgn="base"/>
            <a:r>
              <a:rPr lang="en-US" dirty="0" err="1"/>
              <a:t>realloc</a:t>
            </a:r>
            <a:r>
              <a:rPr lang="en-US" dirty="0"/>
              <a:t>()</a:t>
            </a:r>
          </a:p>
          <a:p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4200" y="5029200"/>
            <a:ext cx="55530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4419600" y="4724400"/>
            <a:ext cx="4033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length (size) of the array above made is 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> C </a:t>
            </a:r>
            <a:r>
              <a:rPr lang="en-US" b="1" dirty="0" err="1" smtClean="0"/>
              <a:t>malloc</a:t>
            </a:r>
            <a:r>
              <a:rPr lang="en-US" b="1" dirty="0" smtClean="0"/>
              <a:t>() method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715000"/>
          </a:xfrm>
        </p:spPr>
        <p:txBody>
          <a:bodyPr>
            <a:normAutofit/>
          </a:bodyPr>
          <a:lstStyle/>
          <a:p>
            <a:r>
              <a:rPr lang="en-US" b="1" dirty="0"/>
              <a:t>“</a:t>
            </a:r>
            <a:r>
              <a:rPr lang="en-US" b="1" dirty="0" err="1"/>
              <a:t>malloc</a:t>
            </a:r>
            <a:r>
              <a:rPr lang="en-US" b="1" dirty="0"/>
              <a:t>”</a:t>
            </a:r>
            <a:r>
              <a:rPr lang="en-US" dirty="0"/>
              <a:t> or </a:t>
            </a:r>
            <a:r>
              <a:rPr lang="en-US" b="1" dirty="0"/>
              <a:t>“memory allocation”</a:t>
            </a:r>
            <a:r>
              <a:rPr lang="en-US" dirty="0"/>
              <a:t> method in C is used to dynamically allocate a single large block of memory with the specified size. It returns a pointer of type void which can be cast into a pointer of any form. It initializes each block with default garbage value</a:t>
            </a:r>
            <a:r>
              <a:rPr lang="en-US" dirty="0" smtClean="0"/>
              <a:t>.</a:t>
            </a:r>
          </a:p>
          <a:p>
            <a:pPr fontAlgn="base"/>
            <a:r>
              <a:rPr lang="en-US" b="1" dirty="0"/>
              <a:t>Syntax:</a:t>
            </a:r>
            <a:endParaRPr lang="en-US" dirty="0"/>
          </a:p>
          <a:p>
            <a:pPr lvl="1">
              <a:buNone/>
            </a:pPr>
            <a:r>
              <a:rPr lang="en-US" dirty="0" smtClean="0"/>
              <a:t>	</a:t>
            </a:r>
            <a:r>
              <a:rPr lang="en-US" dirty="0" err="1" smtClean="0"/>
              <a:t>ptr</a:t>
            </a:r>
            <a:r>
              <a:rPr lang="en-US" dirty="0" smtClean="0"/>
              <a:t> = (cast-type*) </a:t>
            </a:r>
            <a:r>
              <a:rPr lang="en-US" dirty="0" err="1" smtClean="0"/>
              <a:t>malloc</a:t>
            </a:r>
            <a:r>
              <a:rPr lang="en-US" dirty="0" smtClean="0"/>
              <a:t>(byte-size)</a:t>
            </a:r>
          </a:p>
          <a:p>
            <a:pPr fontAlgn="base"/>
            <a:r>
              <a:rPr lang="en-US" b="1" dirty="0"/>
              <a:t>For Example:</a:t>
            </a:r>
            <a:endParaRPr lang="en-US" dirty="0"/>
          </a:p>
          <a:p>
            <a:pPr fontAlgn="base">
              <a:buNone/>
            </a:pPr>
            <a:r>
              <a:rPr lang="en-US" b="1" dirty="0" smtClean="0"/>
              <a:t>	</a:t>
            </a:r>
            <a:r>
              <a:rPr lang="en-US" b="1" dirty="0" err="1" smtClean="0"/>
              <a:t>ptr</a:t>
            </a:r>
            <a:r>
              <a:rPr lang="en-US" b="1" dirty="0" smtClean="0"/>
              <a:t> = (</a:t>
            </a:r>
            <a:r>
              <a:rPr lang="en-US" b="1" dirty="0" err="1" smtClean="0"/>
              <a:t>int</a:t>
            </a:r>
            <a:r>
              <a:rPr lang="en-US" b="1" dirty="0" smtClean="0"/>
              <a:t>*) </a:t>
            </a:r>
            <a:r>
              <a:rPr lang="en-US" b="1" dirty="0" err="1" smtClean="0"/>
              <a:t>malloc</a:t>
            </a:r>
            <a:r>
              <a:rPr lang="en-US" b="1" dirty="0" smtClean="0"/>
              <a:t>(100 * </a:t>
            </a:r>
            <a:r>
              <a:rPr lang="en-US" b="1" dirty="0" err="1" smtClean="0"/>
              <a:t>sizeof</a:t>
            </a:r>
            <a:r>
              <a:rPr lang="en-US" b="1" dirty="0" smtClean="0"/>
              <a:t>(</a:t>
            </a:r>
            <a:r>
              <a:rPr lang="en-US" b="1" dirty="0" err="1" smtClean="0"/>
              <a:t>int</a:t>
            </a:r>
            <a:r>
              <a:rPr lang="en-US" b="1" dirty="0" smtClean="0"/>
              <a:t>));</a:t>
            </a:r>
            <a:endParaRPr lang="en-US" dirty="0" smtClean="0"/>
          </a:p>
          <a:p>
            <a:pPr fontAlgn="base"/>
            <a:r>
              <a:rPr lang="en-US" dirty="0" smtClean="0"/>
              <a:t>Since the size of </a:t>
            </a:r>
            <a:r>
              <a:rPr lang="en-US" dirty="0" err="1" smtClean="0"/>
              <a:t>int</a:t>
            </a:r>
            <a:r>
              <a:rPr lang="en-US" dirty="0" smtClean="0"/>
              <a:t> is 4 bytes, this statement will allocate 400 bytes of memory. And, the pointer </a:t>
            </a:r>
            <a:r>
              <a:rPr lang="en-US" dirty="0" err="1" smtClean="0"/>
              <a:t>ptr</a:t>
            </a:r>
            <a:r>
              <a:rPr lang="en-US" dirty="0" smtClean="0"/>
              <a:t> holds the address of the first byte in the allocated memory.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6400800"/>
          </a:xfrm>
        </p:spPr>
        <p:txBody>
          <a:bodyPr numCol="2">
            <a:normAutofit fontScale="40000" lnSpcReduction="20000"/>
          </a:bodyPr>
          <a:lstStyle/>
          <a:p>
            <a:pPr fontAlgn="base">
              <a:buNone/>
            </a:pPr>
            <a:r>
              <a:rPr lang="en-US" sz="4800" dirty="0" smtClean="0"/>
              <a:t>#include &lt;</a:t>
            </a:r>
            <a:r>
              <a:rPr lang="en-US" sz="4800" dirty="0" err="1" smtClean="0"/>
              <a:t>stdio.h</a:t>
            </a:r>
            <a:r>
              <a:rPr lang="en-US" sz="4800" dirty="0" smtClean="0"/>
              <a:t>&gt; </a:t>
            </a:r>
          </a:p>
          <a:p>
            <a:pPr fontAlgn="base">
              <a:buNone/>
            </a:pPr>
            <a:r>
              <a:rPr lang="en-US" sz="4800" dirty="0" smtClean="0"/>
              <a:t>#include &lt;</a:t>
            </a:r>
            <a:r>
              <a:rPr lang="en-US" sz="4800" dirty="0" err="1" smtClean="0"/>
              <a:t>stdlib.h</a:t>
            </a:r>
            <a:r>
              <a:rPr lang="en-US" sz="4800" dirty="0" smtClean="0"/>
              <a:t>&gt;   </a:t>
            </a:r>
          </a:p>
          <a:p>
            <a:pPr fontAlgn="base">
              <a:buNone/>
            </a:pPr>
            <a:r>
              <a:rPr lang="en-US" sz="4800" dirty="0" err="1" smtClean="0"/>
              <a:t>int</a:t>
            </a:r>
            <a:r>
              <a:rPr lang="en-US" sz="4800" dirty="0" smtClean="0"/>
              <a:t> main() </a:t>
            </a:r>
          </a:p>
          <a:p>
            <a:pPr fontAlgn="base">
              <a:buNone/>
            </a:pPr>
            <a:r>
              <a:rPr lang="en-US" sz="4800" dirty="0" smtClean="0"/>
              <a:t>{ </a:t>
            </a:r>
          </a:p>
          <a:p>
            <a:pPr fontAlgn="base">
              <a:buNone/>
            </a:pPr>
            <a:r>
              <a:rPr lang="en-US" sz="4800" dirty="0" smtClean="0"/>
              <a:t>  // This pointer will hold the base address of the block created </a:t>
            </a:r>
          </a:p>
          <a:p>
            <a:pPr fontAlgn="base">
              <a:buNone/>
            </a:pPr>
            <a:r>
              <a:rPr lang="en-US" sz="4800" dirty="0" smtClean="0"/>
              <a:t>  </a:t>
            </a:r>
            <a:r>
              <a:rPr lang="en-US" sz="4800" dirty="0" err="1" smtClean="0"/>
              <a:t>int</a:t>
            </a:r>
            <a:r>
              <a:rPr lang="en-US" sz="4800" dirty="0" smtClean="0"/>
              <a:t>* </a:t>
            </a:r>
            <a:r>
              <a:rPr lang="en-US" sz="4800" dirty="0" err="1" smtClean="0"/>
              <a:t>ptr</a:t>
            </a:r>
            <a:r>
              <a:rPr lang="en-US" sz="4800" dirty="0" smtClean="0"/>
              <a:t>; </a:t>
            </a:r>
          </a:p>
          <a:p>
            <a:pPr fontAlgn="base">
              <a:buNone/>
            </a:pPr>
            <a:r>
              <a:rPr lang="en-US" sz="4800" dirty="0" smtClean="0"/>
              <a:t>  </a:t>
            </a:r>
            <a:r>
              <a:rPr lang="en-US" sz="4800" dirty="0" err="1" smtClean="0"/>
              <a:t>int</a:t>
            </a:r>
            <a:r>
              <a:rPr lang="en-US" sz="4800" dirty="0" smtClean="0"/>
              <a:t> n, </a:t>
            </a:r>
            <a:r>
              <a:rPr lang="en-US" sz="4800" dirty="0" err="1" smtClean="0"/>
              <a:t>i</a:t>
            </a:r>
            <a:r>
              <a:rPr lang="en-US" sz="4800" dirty="0" smtClean="0"/>
              <a:t>; </a:t>
            </a:r>
          </a:p>
          <a:p>
            <a:pPr fontAlgn="base">
              <a:buNone/>
            </a:pPr>
            <a:r>
              <a:rPr lang="en-US" sz="4800" dirty="0" smtClean="0"/>
              <a:t>   // Get the number of elements for the array </a:t>
            </a:r>
          </a:p>
          <a:p>
            <a:pPr fontAlgn="base">
              <a:buNone/>
            </a:pPr>
            <a:r>
              <a:rPr lang="en-US" sz="4800" dirty="0" smtClean="0"/>
              <a:t>    n = 5; </a:t>
            </a:r>
          </a:p>
          <a:p>
            <a:pPr fontAlgn="base">
              <a:buNone/>
            </a:pPr>
            <a:r>
              <a:rPr lang="en-US" sz="4800" dirty="0" smtClean="0"/>
              <a:t>    </a:t>
            </a:r>
            <a:r>
              <a:rPr lang="en-US" sz="4800" dirty="0" err="1" smtClean="0"/>
              <a:t>printf</a:t>
            </a:r>
            <a:r>
              <a:rPr lang="en-US" sz="4800" dirty="0" smtClean="0"/>
              <a:t>("Enter number of elements: %d\n", n); </a:t>
            </a:r>
          </a:p>
          <a:p>
            <a:pPr fontAlgn="base">
              <a:buNone/>
            </a:pPr>
            <a:r>
              <a:rPr lang="en-US" sz="4800" dirty="0" smtClean="0"/>
              <a:t>     // Dynamically allocate memory using </a:t>
            </a:r>
            <a:r>
              <a:rPr lang="en-US" sz="4800" dirty="0" err="1" smtClean="0"/>
              <a:t>malloc</a:t>
            </a:r>
            <a:r>
              <a:rPr lang="en-US" sz="4800" dirty="0" smtClean="0"/>
              <a:t>() </a:t>
            </a:r>
          </a:p>
          <a:p>
            <a:pPr fontAlgn="base">
              <a:buNone/>
            </a:pPr>
            <a:r>
              <a:rPr lang="en-US" sz="4800" dirty="0" smtClean="0"/>
              <a:t>  </a:t>
            </a:r>
            <a:r>
              <a:rPr lang="en-US" sz="4800" dirty="0" err="1" smtClean="0"/>
              <a:t>ptr</a:t>
            </a:r>
            <a:r>
              <a:rPr lang="en-US" sz="4800" dirty="0" smtClean="0"/>
              <a:t> = (</a:t>
            </a:r>
            <a:r>
              <a:rPr lang="en-US" sz="4800" dirty="0" err="1" smtClean="0"/>
              <a:t>int</a:t>
            </a:r>
            <a:r>
              <a:rPr lang="en-US" sz="4800" dirty="0" smtClean="0"/>
              <a:t>*)</a:t>
            </a:r>
            <a:r>
              <a:rPr lang="en-US" sz="4800" dirty="0" err="1" smtClean="0"/>
              <a:t>malloc</a:t>
            </a:r>
            <a:r>
              <a:rPr lang="en-US" sz="4800" dirty="0" smtClean="0"/>
              <a:t>(n * </a:t>
            </a:r>
            <a:r>
              <a:rPr lang="en-US" sz="4800" dirty="0" err="1" smtClean="0"/>
              <a:t>sizeof</a:t>
            </a:r>
            <a:r>
              <a:rPr lang="en-US" sz="4800" dirty="0" smtClean="0"/>
              <a:t>(</a:t>
            </a:r>
            <a:r>
              <a:rPr lang="en-US" sz="4800" dirty="0" err="1" smtClean="0"/>
              <a:t>int</a:t>
            </a:r>
            <a:r>
              <a:rPr lang="en-US" sz="4800" dirty="0" smtClean="0"/>
              <a:t>)); </a:t>
            </a:r>
          </a:p>
          <a:p>
            <a:pPr fontAlgn="base">
              <a:buNone/>
            </a:pPr>
            <a:r>
              <a:rPr lang="en-US" sz="4800" dirty="0" smtClean="0"/>
              <a:t> // Check if the memory has been successfully </a:t>
            </a:r>
          </a:p>
          <a:p>
            <a:pPr fontAlgn="base">
              <a:buNone/>
            </a:pPr>
            <a:r>
              <a:rPr lang="en-US" sz="4800" dirty="0" smtClean="0"/>
              <a:t>allocated by </a:t>
            </a:r>
            <a:r>
              <a:rPr lang="en-US" sz="4800" dirty="0" err="1" smtClean="0"/>
              <a:t>malloc</a:t>
            </a:r>
            <a:r>
              <a:rPr lang="en-US" sz="4800" dirty="0" smtClean="0"/>
              <a:t> or not </a:t>
            </a:r>
          </a:p>
          <a:p>
            <a:pPr fontAlgn="base">
              <a:buNone/>
            </a:pPr>
            <a:r>
              <a:rPr lang="en-US" sz="4800" dirty="0" smtClean="0"/>
              <a:t>  if (</a:t>
            </a:r>
            <a:r>
              <a:rPr lang="en-US" sz="4800" dirty="0" err="1" smtClean="0"/>
              <a:t>ptr</a:t>
            </a:r>
            <a:r>
              <a:rPr lang="en-US" sz="4800" dirty="0" smtClean="0"/>
              <a:t> == NULL)</a:t>
            </a:r>
          </a:p>
          <a:p>
            <a:pPr fontAlgn="base">
              <a:buNone/>
            </a:pPr>
            <a:r>
              <a:rPr lang="en-US" sz="4800" dirty="0" smtClean="0"/>
              <a:t> { </a:t>
            </a:r>
          </a:p>
          <a:p>
            <a:pPr fontAlgn="base">
              <a:buNone/>
            </a:pPr>
            <a:r>
              <a:rPr lang="en-US" sz="4800" dirty="0" smtClean="0"/>
              <a:t>      </a:t>
            </a:r>
            <a:r>
              <a:rPr lang="en-US" sz="4800" dirty="0" err="1" smtClean="0"/>
              <a:t>printf</a:t>
            </a:r>
            <a:r>
              <a:rPr lang="en-US" sz="4800" dirty="0" smtClean="0"/>
              <a:t>("Memory not allocated.\n"); </a:t>
            </a:r>
          </a:p>
          <a:p>
            <a:pPr fontAlgn="base">
              <a:buNone/>
            </a:pPr>
            <a:r>
              <a:rPr lang="en-US" sz="4800" dirty="0" smtClean="0"/>
              <a:t>   exit(0); </a:t>
            </a:r>
          </a:p>
          <a:p>
            <a:pPr fontAlgn="base">
              <a:buNone/>
            </a:pPr>
            <a:r>
              <a:rPr lang="en-US" sz="4800" dirty="0" smtClean="0"/>
              <a:t>  } </a:t>
            </a:r>
          </a:p>
          <a:p>
            <a:pPr fontAlgn="base">
              <a:buNone/>
            </a:pPr>
            <a:r>
              <a:rPr lang="en-US" sz="4800" dirty="0" smtClean="0"/>
              <a:t>else { </a:t>
            </a:r>
          </a:p>
          <a:p>
            <a:pPr fontAlgn="base">
              <a:buNone/>
            </a:pPr>
            <a:r>
              <a:rPr lang="en-US" sz="4800" dirty="0" smtClean="0"/>
              <a:t>     // Memory has been successfully allocated </a:t>
            </a:r>
          </a:p>
          <a:p>
            <a:pPr fontAlgn="base">
              <a:buNone/>
            </a:pPr>
            <a:r>
              <a:rPr lang="en-US" sz="4800" dirty="0" smtClean="0"/>
              <a:t>   </a:t>
            </a:r>
            <a:r>
              <a:rPr lang="en-US" sz="4800" dirty="0" err="1" smtClean="0"/>
              <a:t>printf</a:t>
            </a:r>
            <a:r>
              <a:rPr lang="en-US" sz="4800" dirty="0" smtClean="0"/>
              <a:t>("Memory successfully allocated using </a:t>
            </a:r>
            <a:r>
              <a:rPr lang="en-US" sz="4800" dirty="0" err="1" smtClean="0"/>
              <a:t>malloc</a:t>
            </a:r>
            <a:r>
              <a:rPr lang="en-US" sz="4800" dirty="0" smtClean="0"/>
              <a:t>.\n"); </a:t>
            </a:r>
          </a:p>
          <a:p>
            <a:pPr fontAlgn="base">
              <a:buNone/>
            </a:pPr>
            <a:r>
              <a:rPr lang="en-US" sz="4800" dirty="0" smtClean="0"/>
              <a:t> // Get the elements of the array </a:t>
            </a:r>
          </a:p>
          <a:p>
            <a:pPr fontAlgn="base">
              <a:buNone/>
            </a:pPr>
            <a:r>
              <a:rPr lang="en-US" sz="4800" dirty="0" smtClean="0"/>
              <a:t>      for (</a:t>
            </a:r>
            <a:r>
              <a:rPr lang="en-US" sz="4800" dirty="0" err="1" smtClean="0"/>
              <a:t>i</a:t>
            </a:r>
            <a:r>
              <a:rPr lang="en-US" sz="4800" dirty="0" smtClean="0"/>
              <a:t> = 0; </a:t>
            </a:r>
            <a:r>
              <a:rPr lang="en-US" sz="4800" dirty="0" err="1" smtClean="0"/>
              <a:t>i</a:t>
            </a:r>
            <a:r>
              <a:rPr lang="en-US" sz="4800" dirty="0" smtClean="0"/>
              <a:t> &lt; n; ++</a:t>
            </a:r>
            <a:r>
              <a:rPr lang="en-US" sz="4800" dirty="0" err="1" smtClean="0"/>
              <a:t>i</a:t>
            </a:r>
            <a:r>
              <a:rPr lang="en-US" sz="4800" dirty="0" smtClean="0"/>
              <a:t>) { </a:t>
            </a:r>
          </a:p>
          <a:p>
            <a:pPr fontAlgn="base">
              <a:buNone/>
            </a:pPr>
            <a:r>
              <a:rPr lang="en-US" sz="4800" dirty="0" smtClean="0"/>
              <a:t>   </a:t>
            </a:r>
            <a:r>
              <a:rPr lang="en-US" sz="4800" dirty="0" err="1" smtClean="0"/>
              <a:t>ptr</a:t>
            </a:r>
            <a:r>
              <a:rPr lang="en-US" sz="4800" dirty="0" smtClean="0"/>
              <a:t>[</a:t>
            </a:r>
            <a:r>
              <a:rPr lang="en-US" sz="4800" dirty="0" err="1" smtClean="0"/>
              <a:t>i</a:t>
            </a:r>
            <a:r>
              <a:rPr lang="en-US" sz="4800" dirty="0" smtClean="0"/>
              <a:t>] = </a:t>
            </a:r>
            <a:r>
              <a:rPr lang="en-US" sz="4800" dirty="0" err="1" smtClean="0"/>
              <a:t>i</a:t>
            </a:r>
            <a:r>
              <a:rPr lang="en-US" sz="4800" dirty="0" smtClean="0"/>
              <a:t> + 1; </a:t>
            </a:r>
          </a:p>
          <a:p>
            <a:pPr fontAlgn="base">
              <a:buNone/>
            </a:pPr>
            <a:r>
              <a:rPr lang="en-US" sz="4800" dirty="0" smtClean="0"/>
              <a:t>   } </a:t>
            </a:r>
          </a:p>
          <a:p>
            <a:pPr fontAlgn="base">
              <a:buNone/>
            </a:pPr>
            <a:r>
              <a:rPr lang="en-US" sz="4800" dirty="0" smtClean="0"/>
              <a:t>     // Print the elements of the array </a:t>
            </a:r>
          </a:p>
          <a:p>
            <a:pPr fontAlgn="base">
              <a:buNone/>
            </a:pPr>
            <a:r>
              <a:rPr lang="en-US" sz="4800" dirty="0" smtClean="0"/>
              <a:t>     </a:t>
            </a:r>
            <a:r>
              <a:rPr lang="en-US" sz="4800" dirty="0" err="1" smtClean="0"/>
              <a:t>printf</a:t>
            </a:r>
            <a:r>
              <a:rPr lang="en-US" sz="4800" dirty="0" smtClean="0"/>
              <a:t>("The elements of the array are: "); </a:t>
            </a:r>
          </a:p>
          <a:p>
            <a:pPr fontAlgn="base">
              <a:buNone/>
            </a:pPr>
            <a:r>
              <a:rPr lang="en-US" sz="4800" dirty="0" smtClean="0"/>
              <a:t>        for (</a:t>
            </a:r>
            <a:r>
              <a:rPr lang="en-US" sz="4800" dirty="0" err="1" smtClean="0"/>
              <a:t>i</a:t>
            </a:r>
            <a:r>
              <a:rPr lang="en-US" sz="4800" dirty="0" smtClean="0"/>
              <a:t> = 0; </a:t>
            </a:r>
            <a:r>
              <a:rPr lang="en-US" sz="4800" dirty="0" err="1" smtClean="0"/>
              <a:t>i</a:t>
            </a:r>
            <a:r>
              <a:rPr lang="en-US" sz="4800" dirty="0" smtClean="0"/>
              <a:t> &lt; n; ++</a:t>
            </a:r>
            <a:r>
              <a:rPr lang="en-US" sz="4800" dirty="0" err="1" smtClean="0"/>
              <a:t>i</a:t>
            </a:r>
            <a:r>
              <a:rPr lang="en-US" sz="4800" dirty="0" smtClean="0"/>
              <a:t>) { </a:t>
            </a:r>
          </a:p>
          <a:p>
            <a:pPr fontAlgn="base">
              <a:buNone/>
            </a:pPr>
            <a:r>
              <a:rPr lang="en-US" sz="4800" dirty="0" smtClean="0"/>
              <a:t>           </a:t>
            </a:r>
            <a:r>
              <a:rPr lang="en-US" sz="4800" dirty="0" err="1" smtClean="0"/>
              <a:t>printf</a:t>
            </a:r>
            <a:r>
              <a:rPr lang="en-US" sz="4800" dirty="0" smtClean="0"/>
              <a:t>("%d, ", </a:t>
            </a:r>
            <a:r>
              <a:rPr lang="en-US" sz="4800" dirty="0" err="1" smtClean="0"/>
              <a:t>ptr</a:t>
            </a:r>
            <a:r>
              <a:rPr lang="en-US" sz="4800" dirty="0" smtClean="0"/>
              <a:t>[</a:t>
            </a:r>
            <a:r>
              <a:rPr lang="en-US" sz="4800" dirty="0" err="1" smtClean="0"/>
              <a:t>i</a:t>
            </a:r>
            <a:r>
              <a:rPr lang="en-US" sz="4800" dirty="0" smtClean="0"/>
              <a:t>]);    </a:t>
            </a:r>
          </a:p>
          <a:p>
            <a:pPr fontAlgn="base">
              <a:buNone/>
            </a:pPr>
            <a:r>
              <a:rPr lang="en-US" sz="4800" dirty="0" smtClean="0"/>
              <a:t>     } </a:t>
            </a:r>
          </a:p>
          <a:p>
            <a:pPr fontAlgn="base">
              <a:buNone/>
            </a:pPr>
            <a:r>
              <a:rPr lang="en-US" sz="4800" dirty="0" smtClean="0"/>
              <a:t>    } </a:t>
            </a:r>
          </a:p>
          <a:p>
            <a:pPr fontAlgn="base">
              <a:buNone/>
            </a:pPr>
            <a:r>
              <a:rPr lang="en-US" sz="4800" dirty="0" smtClean="0"/>
              <a:t>    return 0; </a:t>
            </a:r>
          </a:p>
          <a:p>
            <a:pPr fontAlgn="base">
              <a:buNone/>
            </a:pPr>
            <a:r>
              <a:rPr lang="en-US" sz="4800" dirty="0" smtClean="0"/>
              <a:t>}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9200" y="5676900"/>
            <a:ext cx="37242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calloc</a:t>
            </a:r>
            <a:r>
              <a:rPr lang="en-US" dirty="0" smtClean="0"/>
              <a:t>()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914400"/>
            <a:ext cx="8763000" cy="5943600"/>
          </a:xfrm>
        </p:spPr>
        <p:txBody>
          <a:bodyPr>
            <a:normAutofit/>
          </a:bodyPr>
          <a:lstStyle/>
          <a:p>
            <a:pPr fontAlgn="base"/>
            <a:r>
              <a:rPr lang="en-US" sz="3000" b="1" dirty="0" smtClean="0"/>
              <a:t>“</a:t>
            </a:r>
            <a:r>
              <a:rPr lang="en-US" sz="3000" b="1" dirty="0" err="1" smtClean="0"/>
              <a:t>calloc</a:t>
            </a:r>
            <a:r>
              <a:rPr lang="en-US" sz="3000" b="1" dirty="0" smtClean="0"/>
              <a:t>”</a:t>
            </a:r>
            <a:r>
              <a:rPr lang="en-US" sz="3000" dirty="0" smtClean="0"/>
              <a:t> or </a:t>
            </a:r>
            <a:r>
              <a:rPr lang="en-US" sz="3000" b="1" dirty="0" smtClean="0"/>
              <a:t>“contiguous allocation”</a:t>
            </a:r>
            <a:r>
              <a:rPr lang="en-US" sz="3000" dirty="0" smtClean="0"/>
              <a:t> method in C is used to dynamically allocate the specified number of blocks of memory of the specified type. It initializes each block with a default value ‘0’.</a:t>
            </a:r>
          </a:p>
          <a:p>
            <a:pPr fontAlgn="base"/>
            <a:r>
              <a:rPr lang="en-US" b="1" dirty="0" err="1" smtClean="0"/>
              <a:t>Syntax:</a:t>
            </a:r>
            <a:r>
              <a:rPr lang="en-US" dirty="0" err="1" smtClean="0"/>
              <a:t>ptr</a:t>
            </a:r>
            <a:r>
              <a:rPr lang="en-US" dirty="0" smtClean="0"/>
              <a:t> = (cast-type*)</a:t>
            </a:r>
            <a:r>
              <a:rPr lang="en-US" dirty="0" err="1" smtClean="0"/>
              <a:t>calloc</a:t>
            </a:r>
            <a:r>
              <a:rPr lang="en-US" dirty="0" smtClean="0"/>
              <a:t>(n, element-size);</a:t>
            </a:r>
          </a:p>
          <a:p>
            <a:pPr fontAlgn="base"/>
            <a:r>
              <a:rPr lang="en-US" b="1" dirty="0" smtClean="0"/>
              <a:t>For </a:t>
            </a:r>
            <a:r>
              <a:rPr lang="en-US" b="1" dirty="0" err="1" smtClean="0"/>
              <a:t>Example:ptr</a:t>
            </a:r>
            <a:r>
              <a:rPr lang="en-US" b="1" dirty="0" smtClean="0"/>
              <a:t> = (float*) </a:t>
            </a:r>
            <a:r>
              <a:rPr lang="en-US" b="1" dirty="0" err="1" smtClean="0"/>
              <a:t>calloc</a:t>
            </a:r>
            <a:r>
              <a:rPr lang="en-US" b="1" dirty="0" smtClean="0"/>
              <a:t>(25, </a:t>
            </a:r>
            <a:r>
              <a:rPr lang="en-US" b="1" dirty="0" err="1" smtClean="0"/>
              <a:t>sizeof</a:t>
            </a:r>
            <a:r>
              <a:rPr lang="en-US" b="1" dirty="0" smtClean="0"/>
              <a:t>(float));</a:t>
            </a:r>
            <a:endParaRPr lang="en-US" dirty="0" smtClean="0"/>
          </a:p>
          <a:p>
            <a:pPr fontAlgn="base"/>
            <a:r>
              <a:rPr lang="en-US" sz="2800" dirty="0" smtClean="0"/>
              <a:t>This statement allocates contiguous space in memory for 25 elements each with the size of the float.</a:t>
            </a:r>
          </a:p>
          <a:p>
            <a:endParaRPr lang="en-US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4953000"/>
            <a:ext cx="55435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6477000"/>
          </a:xfrm>
        </p:spPr>
        <p:txBody>
          <a:bodyPr numCol="2">
            <a:normAutofit fontScale="77500" lnSpcReduction="20000"/>
          </a:bodyPr>
          <a:lstStyle/>
          <a:p>
            <a:pPr fontAlgn="base">
              <a:buNone/>
            </a:pPr>
            <a:r>
              <a:rPr lang="en-US" dirty="0" smtClean="0"/>
              <a:t>#include &lt;</a:t>
            </a:r>
            <a:r>
              <a:rPr lang="en-US" dirty="0" err="1" smtClean="0"/>
              <a:t>stdio.h</a:t>
            </a:r>
            <a:r>
              <a:rPr lang="en-US" dirty="0" smtClean="0"/>
              <a:t>&gt; </a:t>
            </a:r>
          </a:p>
          <a:p>
            <a:pPr fontAlgn="base">
              <a:buNone/>
            </a:pPr>
            <a:r>
              <a:rPr lang="en-US" dirty="0" smtClean="0"/>
              <a:t>#include &lt;</a:t>
            </a:r>
            <a:r>
              <a:rPr lang="en-US" dirty="0" err="1" smtClean="0"/>
              <a:t>stdlib.h</a:t>
            </a:r>
            <a:r>
              <a:rPr lang="en-US" dirty="0" smtClean="0"/>
              <a:t>&gt; </a:t>
            </a:r>
          </a:p>
          <a:p>
            <a:pPr fontAlgn="base">
              <a:buNone/>
            </a:pPr>
            <a:r>
              <a:rPr lang="en-US" dirty="0" smtClean="0"/>
              <a:t>  </a:t>
            </a:r>
            <a:r>
              <a:rPr lang="en-US" dirty="0" err="1" smtClean="0"/>
              <a:t>int</a:t>
            </a:r>
            <a:r>
              <a:rPr lang="en-US" dirty="0" smtClean="0"/>
              <a:t> main() </a:t>
            </a:r>
          </a:p>
          <a:p>
            <a:pPr fontAlgn="base">
              <a:buNone/>
            </a:pPr>
            <a:r>
              <a:rPr lang="en-US" dirty="0" smtClean="0"/>
              <a:t>{ </a:t>
            </a:r>
          </a:p>
          <a:p>
            <a:pPr fontAlgn="base">
              <a:buNone/>
            </a:pPr>
            <a:r>
              <a:rPr lang="en-US" dirty="0" smtClean="0"/>
              <a:t>      // This pointer will hold the  base address of the block created </a:t>
            </a:r>
          </a:p>
          <a:p>
            <a:pPr fontAlgn="base">
              <a:buNone/>
            </a:pPr>
            <a:r>
              <a:rPr lang="en-US" dirty="0" smtClean="0"/>
              <a:t>  </a:t>
            </a:r>
            <a:r>
              <a:rPr lang="en-US" dirty="0" err="1" smtClean="0"/>
              <a:t>int</a:t>
            </a:r>
            <a:r>
              <a:rPr lang="en-US" dirty="0" smtClean="0"/>
              <a:t>* </a:t>
            </a:r>
            <a:r>
              <a:rPr lang="en-US" dirty="0" err="1" smtClean="0"/>
              <a:t>ptr</a:t>
            </a:r>
            <a:r>
              <a:rPr lang="en-US" dirty="0" smtClean="0"/>
              <a:t>; </a:t>
            </a:r>
          </a:p>
          <a:p>
            <a:pPr fontAlgn="base">
              <a:buNone/>
            </a:pPr>
            <a:r>
              <a:rPr lang="en-US" dirty="0" smtClean="0"/>
              <a:t>  </a:t>
            </a:r>
            <a:r>
              <a:rPr lang="en-US" dirty="0" err="1" smtClean="0"/>
              <a:t>int</a:t>
            </a:r>
            <a:r>
              <a:rPr lang="en-US" dirty="0" smtClean="0"/>
              <a:t> n, </a:t>
            </a:r>
            <a:r>
              <a:rPr lang="en-US" dirty="0" err="1" smtClean="0"/>
              <a:t>i</a:t>
            </a:r>
            <a:r>
              <a:rPr lang="en-US" dirty="0" smtClean="0"/>
              <a:t>; </a:t>
            </a:r>
          </a:p>
          <a:p>
            <a:pPr fontAlgn="base">
              <a:buNone/>
            </a:pPr>
            <a:r>
              <a:rPr lang="en-US" dirty="0" smtClean="0"/>
              <a:t>   // Get the number of elements for the array </a:t>
            </a:r>
          </a:p>
          <a:p>
            <a:pPr fontAlgn="base">
              <a:buNone/>
            </a:pPr>
            <a:r>
              <a:rPr lang="en-US" dirty="0" smtClean="0"/>
              <a:t>   n = 5; </a:t>
            </a:r>
          </a:p>
          <a:p>
            <a:pPr fontAlgn="base">
              <a:buNone/>
            </a:pPr>
            <a:r>
              <a:rPr lang="en-US" dirty="0" smtClean="0"/>
              <a:t>    </a:t>
            </a:r>
            <a:r>
              <a:rPr lang="en-US" dirty="0" err="1" smtClean="0"/>
              <a:t>printf</a:t>
            </a:r>
            <a:r>
              <a:rPr lang="en-US" dirty="0" smtClean="0"/>
              <a:t>("Enter number of elements: %d\n", n); </a:t>
            </a:r>
          </a:p>
          <a:p>
            <a:pPr fontAlgn="base">
              <a:buNone/>
            </a:pPr>
            <a:r>
              <a:rPr lang="en-US" dirty="0" smtClean="0"/>
              <a:t>  // Dynamically allocate memory using </a:t>
            </a:r>
            <a:r>
              <a:rPr lang="en-US" dirty="0" err="1" smtClean="0"/>
              <a:t>calloc</a:t>
            </a:r>
            <a:r>
              <a:rPr lang="en-US" dirty="0" smtClean="0"/>
              <a:t>() </a:t>
            </a:r>
          </a:p>
          <a:p>
            <a:pPr fontAlgn="base">
              <a:buNone/>
            </a:pPr>
            <a:r>
              <a:rPr lang="en-US" dirty="0" smtClean="0"/>
              <a:t>  </a:t>
            </a:r>
            <a:r>
              <a:rPr lang="en-US" dirty="0" err="1" smtClean="0"/>
              <a:t>ptr</a:t>
            </a:r>
            <a:r>
              <a:rPr lang="en-US" dirty="0" smtClean="0"/>
              <a:t> = (</a:t>
            </a:r>
            <a:r>
              <a:rPr lang="en-US" dirty="0" err="1" smtClean="0"/>
              <a:t>int</a:t>
            </a:r>
            <a:r>
              <a:rPr lang="en-US" dirty="0" smtClean="0"/>
              <a:t>*)</a:t>
            </a:r>
            <a:r>
              <a:rPr lang="en-US" dirty="0" err="1" smtClean="0"/>
              <a:t>calloc</a:t>
            </a:r>
            <a:r>
              <a:rPr lang="en-US" dirty="0" smtClean="0"/>
              <a:t>(n, </a:t>
            </a:r>
            <a:r>
              <a:rPr lang="en-US" dirty="0" err="1" smtClean="0"/>
              <a:t>sizeof</a:t>
            </a:r>
            <a:r>
              <a:rPr lang="en-US" dirty="0" smtClean="0"/>
              <a:t>(</a:t>
            </a:r>
            <a:r>
              <a:rPr lang="en-US" dirty="0" err="1" smtClean="0"/>
              <a:t>int</a:t>
            </a:r>
            <a:r>
              <a:rPr lang="en-US" dirty="0" smtClean="0"/>
              <a:t>)); </a:t>
            </a:r>
          </a:p>
          <a:p>
            <a:pPr fontAlgn="base">
              <a:buNone/>
            </a:pPr>
            <a:endParaRPr lang="en-US" dirty="0" smtClean="0"/>
          </a:p>
          <a:p>
            <a:pPr fontAlgn="base">
              <a:buNone/>
            </a:pPr>
            <a:r>
              <a:rPr lang="en-US" dirty="0" smtClean="0"/>
              <a:t>   // Check if the memory has been successfully allocated by </a:t>
            </a:r>
            <a:r>
              <a:rPr lang="en-US" dirty="0" err="1" smtClean="0"/>
              <a:t>calloc</a:t>
            </a:r>
            <a:r>
              <a:rPr lang="en-US" dirty="0" smtClean="0"/>
              <a:t> or not </a:t>
            </a:r>
          </a:p>
          <a:p>
            <a:pPr fontAlgn="base">
              <a:buNone/>
            </a:pPr>
            <a:r>
              <a:rPr lang="en-US" dirty="0" smtClean="0"/>
              <a:t> if (</a:t>
            </a:r>
            <a:r>
              <a:rPr lang="en-US" dirty="0" err="1" smtClean="0"/>
              <a:t>ptr</a:t>
            </a:r>
            <a:r>
              <a:rPr lang="en-US" dirty="0" smtClean="0"/>
              <a:t> == NULL) { </a:t>
            </a:r>
          </a:p>
          <a:p>
            <a:pPr fontAlgn="base">
              <a:buNone/>
            </a:pPr>
            <a:r>
              <a:rPr lang="en-US" dirty="0" smtClean="0"/>
              <a:t>     </a:t>
            </a:r>
            <a:r>
              <a:rPr lang="en-US" dirty="0" err="1" smtClean="0"/>
              <a:t>printf</a:t>
            </a:r>
            <a:r>
              <a:rPr lang="en-US" dirty="0" smtClean="0"/>
              <a:t>("Memory not allocated.\n"); </a:t>
            </a:r>
          </a:p>
          <a:p>
            <a:pPr fontAlgn="base">
              <a:buNone/>
            </a:pPr>
            <a:r>
              <a:rPr lang="en-US" dirty="0" smtClean="0"/>
              <a:t>     exit(0); </a:t>
            </a:r>
          </a:p>
          <a:p>
            <a:pPr fontAlgn="base">
              <a:buNone/>
            </a:pPr>
            <a:r>
              <a:rPr lang="en-US" dirty="0" smtClean="0"/>
              <a:t>   }     else { </a:t>
            </a:r>
          </a:p>
          <a:p>
            <a:pPr fontAlgn="base">
              <a:buNone/>
            </a:pPr>
            <a:r>
              <a:rPr lang="en-US" dirty="0" smtClean="0"/>
              <a:t>        // Memory has been successfully allocated </a:t>
            </a:r>
          </a:p>
          <a:p>
            <a:pPr fontAlgn="base">
              <a:buNone/>
            </a:pPr>
            <a:r>
              <a:rPr lang="en-US" dirty="0" smtClean="0"/>
              <a:t>      </a:t>
            </a:r>
            <a:r>
              <a:rPr lang="en-US" dirty="0" err="1" smtClean="0"/>
              <a:t>printf</a:t>
            </a:r>
            <a:r>
              <a:rPr lang="en-US" dirty="0" smtClean="0"/>
              <a:t>("Memory successfully allocated using </a:t>
            </a:r>
            <a:r>
              <a:rPr lang="en-US" dirty="0" err="1" smtClean="0"/>
              <a:t>calloc</a:t>
            </a:r>
            <a:r>
              <a:rPr lang="en-US" dirty="0" smtClean="0"/>
              <a:t>.\n"); </a:t>
            </a:r>
          </a:p>
          <a:p>
            <a:pPr fontAlgn="base">
              <a:buNone/>
            </a:pPr>
            <a:r>
              <a:rPr lang="en-US" dirty="0" smtClean="0"/>
              <a:t>      // Get the elements of the array </a:t>
            </a:r>
          </a:p>
          <a:p>
            <a:pPr fontAlgn="base">
              <a:buNone/>
            </a:pPr>
            <a:r>
              <a:rPr lang="en-US" dirty="0" smtClean="0"/>
              <a:t>       for (</a:t>
            </a:r>
            <a:r>
              <a:rPr lang="en-US" dirty="0" err="1" smtClean="0"/>
              <a:t>i</a:t>
            </a:r>
            <a:r>
              <a:rPr lang="en-US" dirty="0" smtClean="0"/>
              <a:t> = 0; </a:t>
            </a:r>
            <a:r>
              <a:rPr lang="en-US" dirty="0" err="1" smtClean="0"/>
              <a:t>i</a:t>
            </a:r>
            <a:r>
              <a:rPr lang="en-US" dirty="0" smtClean="0"/>
              <a:t> &lt; n; ++</a:t>
            </a:r>
            <a:r>
              <a:rPr lang="en-US" dirty="0" err="1" smtClean="0"/>
              <a:t>i</a:t>
            </a:r>
            <a:r>
              <a:rPr lang="en-US" dirty="0" smtClean="0"/>
              <a:t>) { </a:t>
            </a:r>
          </a:p>
          <a:p>
            <a:pPr fontAlgn="base">
              <a:buNone/>
            </a:pPr>
            <a:r>
              <a:rPr lang="en-US" dirty="0" smtClean="0"/>
              <a:t>          </a:t>
            </a:r>
            <a:r>
              <a:rPr lang="en-US" dirty="0" err="1" smtClean="0"/>
              <a:t>ptr</a:t>
            </a:r>
            <a:r>
              <a:rPr lang="en-US" dirty="0" smtClean="0"/>
              <a:t>[</a:t>
            </a:r>
            <a:r>
              <a:rPr lang="en-US" dirty="0" err="1" smtClean="0"/>
              <a:t>i</a:t>
            </a:r>
            <a:r>
              <a:rPr lang="en-US" dirty="0" smtClean="0"/>
              <a:t>] = </a:t>
            </a:r>
            <a:r>
              <a:rPr lang="en-US" dirty="0" err="1" smtClean="0"/>
              <a:t>i</a:t>
            </a:r>
            <a:r>
              <a:rPr lang="en-US" dirty="0" smtClean="0"/>
              <a:t> + 1; </a:t>
            </a:r>
          </a:p>
          <a:p>
            <a:pPr fontAlgn="base">
              <a:buNone/>
            </a:pPr>
            <a:r>
              <a:rPr lang="en-US" dirty="0" smtClean="0"/>
              <a:t>      }   </a:t>
            </a:r>
          </a:p>
          <a:p>
            <a:pPr fontAlgn="base">
              <a:buNone/>
            </a:pPr>
            <a:r>
              <a:rPr lang="en-US" dirty="0" smtClean="0"/>
              <a:t>       // Print the elements of the array </a:t>
            </a:r>
          </a:p>
          <a:p>
            <a:pPr fontAlgn="base">
              <a:buNone/>
            </a:pPr>
            <a:r>
              <a:rPr lang="en-US" dirty="0" smtClean="0"/>
              <a:t>       </a:t>
            </a:r>
            <a:r>
              <a:rPr lang="en-US" dirty="0" err="1" smtClean="0"/>
              <a:t>printf</a:t>
            </a:r>
            <a:r>
              <a:rPr lang="en-US" dirty="0" smtClean="0"/>
              <a:t>("The elements of the array are: "); </a:t>
            </a:r>
          </a:p>
          <a:p>
            <a:pPr fontAlgn="base">
              <a:buNone/>
            </a:pPr>
            <a:r>
              <a:rPr lang="en-US" dirty="0" smtClean="0"/>
              <a:t>       for (</a:t>
            </a:r>
            <a:r>
              <a:rPr lang="en-US" dirty="0" err="1" smtClean="0"/>
              <a:t>i</a:t>
            </a:r>
            <a:r>
              <a:rPr lang="en-US" dirty="0" smtClean="0"/>
              <a:t> = 0; </a:t>
            </a:r>
            <a:r>
              <a:rPr lang="en-US" dirty="0" err="1" smtClean="0"/>
              <a:t>i</a:t>
            </a:r>
            <a:r>
              <a:rPr lang="en-US" dirty="0" smtClean="0"/>
              <a:t> &lt; n; ++</a:t>
            </a:r>
            <a:r>
              <a:rPr lang="en-US" dirty="0" err="1" smtClean="0"/>
              <a:t>i</a:t>
            </a:r>
            <a:r>
              <a:rPr lang="en-US" dirty="0" smtClean="0"/>
              <a:t>) { </a:t>
            </a:r>
          </a:p>
          <a:p>
            <a:pPr fontAlgn="base">
              <a:buNone/>
            </a:pPr>
            <a:r>
              <a:rPr lang="en-US" dirty="0" smtClean="0"/>
              <a:t>           </a:t>
            </a:r>
            <a:r>
              <a:rPr lang="en-US" dirty="0" err="1" smtClean="0"/>
              <a:t>printf</a:t>
            </a:r>
            <a:r>
              <a:rPr lang="en-US" dirty="0" smtClean="0"/>
              <a:t>("%d, ", </a:t>
            </a:r>
            <a:r>
              <a:rPr lang="en-US" dirty="0" err="1" smtClean="0"/>
              <a:t>ptr</a:t>
            </a:r>
            <a:r>
              <a:rPr lang="en-US" dirty="0" smtClean="0"/>
              <a:t>[</a:t>
            </a:r>
            <a:r>
              <a:rPr lang="en-US" dirty="0" err="1" smtClean="0"/>
              <a:t>i</a:t>
            </a:r>
            <a:r>
              <a:rPr lang="en-US" dirty="0" smtClean="0"/>
              <a:t>]); </a:t>
            </a:r>
          </a:p>
          <a:p>
            <a:pPr fontAlgn="base">
              <a:buNone/>
            </a:pPr>
            <a:r>
              <a:rPr lang="en-US" dirty="0" smtClean="0"/>
              <a:t>       } </a:t>
            </a:r>
          </a:p>
          <a:p>
            <a:pPr fontAlgn="base">
              <a:buNone/>
            </a:pPr>
            <a:r>
              <a:rPr lang="en-US" dirty="0" smtClean="0"/>
              <a:t>    } </a:t>
            </a:r>
          </a:p>
          <a:p>
            <a:pPr fontAlgn="base">
              <a:buNone/>
            </a:pPr>
            <a:r>
              <a:rPr lang="en-US" dirty="0" smtClean="0"/>
              <a:t>      return 0; </a:t>
            </a:r>
          </a:p>
          <a:p>
            <a:pPr fontAlgn="base">
              <a:buNone/>
            </a:pPr>
            <a:r>
              <a:rPr lang="en-US" dirty="0" smtClean="0"/>
              <a:t>}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free()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86400"/>
          </a:xfrm>
        </p:spPr>
        <p:txBody>
          <a:bodyPr/>
          <a:lstStyle/>
          <a:p>
            <a:pPr fontAlgn="base"/>
            <a:r>
              <a:rPr lang="en-US" sz="2800" b="1" dirty="0" smtClean="0"/>
              <a:t>“free”</a:t>
            </a:r>
            <a:r>
              <a:rPr lang="en-US" sz="2800" dirty="0" smtClean="0"/>
              <a:t> method in C is used to dynamically </a:t>
            </a:r>
            <a:r>
              <a:rPr lang="en-US" sz="2800" b="1" dirty="0" smtClean="0"/>
              <a:t>de-allocate</a:t>
            </a:r>
            <a:r>
              <a:rPr lang="en-US" sz="2800" dirty="0" smtClean="0"/>
              <a:t> the memory. The memory allocated using functions </a:t>
            </a:r>
            <a:r>
              <a:rPr lang="en-US" sz="2800" dirty="0" err="1" smtClean="0"/>
              <a:t>malloc</a:t>
            </a:r>
            <a:r>
              <a:rPr lang="en-US" sz="2800" dirty="0" smtClean="0"/>
              <a:t>() and </a:t>
            </a:r>
            <a:r>
              <a:rPr lang="en-US" sz="2800" dirty="0" err="1" smtClean="0"/>
              <a:t>calloc</a:t>
            </a:r>
            <a:r>
              <a:rPr lang="en-US" sz="2800" dirty="0" smtClean="0"/>
              <a:t>() is not de-allocated on their own. Hence the free() method is used, whenever the dynamic memory allocation takes place. It helps to reduce wastage of memory by freeing </a:t>
            </a:r>
            <a:r>
              <a:rPr lang="en-US" dirty="0" smtClean="0"/>
              <a:t>it.</a:t>
            </a:r>
          </a:p>
          <a:p>
            <a:pPr fontAlgn="base"/>
            <a:r>
              <a:rPr lang="en-US" b="1" dirty="0" smtClean="0"/>
              <a:t>Syntax:</a:t>
            </a:r>
            <a:endParaRPr lang="en-US" dirty="0" smtClean="0"/>
          </a:p>
          <a:p>
            <a:r>
              <a:rPr lang="en-US" dirty="0" smtClean="0"/>
              <a:t>free(</a:t>
            </a:r>
            <a:r>
              <a:rPr lang="en-US" dirty="0" err="1" smtClean="0"/>
              <a:t>ptr</a:t>
            </a:r>
            <a:r>
              <a:rPr lang="en-US" dirty="0" smtClean="0"/>
              <a:t>);</a:t>
            </a:r>
            <a:endParaRPr lang="en-US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3810000"/>
            <a:ext cx="58674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04800" y="152400"/>
            <a:ext cx="8610600" cy="6400800"/>
          </a:xfrm>
        </p:spPr>
        <p:txBody>
          <a:bodyPr numCol="2">
            <a:normAutofit fontScale="70000" lnSpcReduction="20000"/>
          </a:bodyPr>
          <a:lstStyle/>
          <a:p>
            <a:pPr fontAlgn="base">
              <a:buNone/>
            </a:pPr>
            <a:r>
              <a:rPr lang="en-US" dirty="0" smtClean="0"/>
              <a:t>#include &lt;</a:t>
            </a:r>
            <a:r>
              <a:rPr lang="en-US" dirty="0" err="1" smtClean="0"/>
              <a:t>stdio.h</a:t>
            </a:r>
            <a:r>
              <a:rPr lang="en-US" dirty="0" smtClean="0"/>
              <a:t>&gt; </a:t>
            </a:r>
          </a:p>
          <a:p>
            <a:pPr fontAlgn="base">
              <a:buNone/>
            </a:pPr>
            <a:r>
              <a:rPr lang="en-US" dirty="0" smtClean="0"/>
              <a:t>#include &lt;</a:t>
            </a:r>
            <a:r>
              <a:rPr lang="en-US" dirty="0" err="1" smtClean="0"/>
              <a:t>stdlib.h</a:t>
            </a:r>
            <a:r>
              <a:rPr lang="en-US" dirty="0" smtClean="0"/>
              <a:t>&gt; </a:t>
            </a:r>
          </a:p>
          <a:p>
            <a:pPr fontAlgn="base">
              <a:buNone/>
            </a:pPr>
            <a:r>
              <a:rPr lang="en-US" dirty="0" smtClean="0"/>
              <a:t>  </a:t>
            </a:r>
            <a:r>
              <a:rPr lang="en-US" dirty="0" err="1" smtClean="0"/>
              <a:t>int</a:t>
            </a:r>
            <a:r>
              <a:rPr lang="en-US" dirty="0" smtClean="0"/>
              <a:t> main() </a:t>
            </a:r>
          </a:p>
          <a:p>
            <a:pPr fontAlgn="base">
              <a:buNone/>
            </a:pPr>
            <a:r>
              <a:rPr lang="en-US" dirty="0" smtClean="0"/>
              <a:t>{ </a:t>
            </a:r>
          </a:p>
          <a:p>
            <a:pPr fontAlgn="base">
              <a:buNone/>
            </a:pPr>
            <a:r>
              <a:rPr lang="en-US" dirty="0" smtClean="0"/>
              <a:t>  </a:t>
            </a:r>
          </a:p>
          <a:p>
            <a:pPr fontAlgn="base">
              <a:buNone/>
            </a:pPr>
            <a:r>
              <a:rPr lang="en-US" dirty="0" smtClean="0"/>
              <a:t>    // This pointer will hold the base address of the block created </a:t>
            </a:r>
          </a:p>
          <a:p>
            <a:pPr fontAlgn="base">
              <a:buNone/>
            </a:pPr>
            <a:r>
              <a:rPr lang="en-US" dirty="0" smtClean="0"/>
              <a:t>  </a:t>
            </a:r>
            <a:r>
              <a:rPr lang="en-US" dirty="0" err="1" smtClean="0"/>
              <a:t>int</a:t>
            </a:r>
            <a:r>
              <a:rPr lang="en-US" dirty="0" smtClean="0"/>
              <a:t> *</a:t>
            </a:r>
            <a:r>
              <a:rPr lang="en-US" dirty="0" err="1" smtClean="0"/>
              <a:t>ptr</a:t>
            </a:r>
            <a:r>
              <a:rPr lang="en-US" dirty="0" smtClean="0"/>
              <a:t>, *ptr1; </a:t>
            </a:r>
          </a:p>
          <a:p>
            <a:pPr fontAlgn="base">
              <a:buNone/>
            </a:pPr>
            <a:r>
              <a:rPr lang="en-US" dirty="0" smtClean="0"/>
              <a:t>  </a:t>
            </a:r>
            <a:r>
              <a:rPr lang="en-US" dirty="0" err="1" smtClean="0"/>
              <a:t>int</a:t>
            </a:r>
            <a:r>
              <a:rPr lang="en-US" dirty="0" smtClean="0"/>
              <a:t> n, </a:t>
            </a:r>
            <a:r>
              <a:rPr lang="en-US" dirty="0" err="1" smtClean="0"/>
              <a:t>i</a:t>
            </a:r>
            <a:r>
              <a:rPr lang="en-US" dirty="0" smtClean="0"/>
              <a:t>; </a:t>
            </a:r>
          </a:p>
          <a:p>
            <a:pPr fontAlgn="base">
              <a:buNone/>
            </a:pPr>
            <a:r>
              <a:rPr lang="en-US" dirty="0" smtClean="0"/>
              <a:t>   // Get the number of elements for the array </a:t>
            </a:r>
          </a:p>
          <a:p>
            <a:pPr fontAlgn="base">
              <a:buNone/>
            </a:pPr>
            <a:r>
              <a:rPr lang="en-US" dirty="0" smtClean="0"/>
              <a:t>  n = 5; </a:t>
            </a:r>
          </a:p>
          <a:p>
            <a:pPr fontAlgn="base">
              <a:buNone/>
            </a:pPr>
            <a:r>
              <a:rPr lang="en-US" dirty="0" smtClean="0"/>
              <a:t>  </a:t>
            </a:r>
            <a:r>
              <a:rPr lang="en-US" dirty="0" err="1" smtClean="0"/>
              <a:t>printf</a:t>
            </a:r>
            <a:r>
              <a:rPr lang="en-US" dirty="0" smtClean="0"/>
              <a:t>("Enter number of elements: %d\n", n); </a:t>
            </a:r>
          </a:p>
          <a:p>
            <a:pPr fontAlgn="base">
              <a:buNone/>
            </a:pPr>
            <a:r>
              <a:rPr lang="en-US" dirty="0" smtClean="0"/>
              <a:t>   // Dynamically allocate memory using </a:t>
            </a:r>
            <a:r>
              <a:rPr lang="en-US" dirty="0" err="1" smtClean="0"/>
              <a:t>malloc</a:t>
            </a:r>
            <a:r>
              <a:rPr lang="en-US" dirty="0" smtClean="0"/>
              <a:t>() </a:t>
            </a:r>
          </a:p>
          <a:p>
            <a:pPr fontAlgn="base">
              <a:buNone/>
            </a:pPr>
            <a:r>
              <a:rPr lang="en-US" dirty="0" smtClean="0"/>
              <a:t>  </a:t>
            </a:r>
            <a:r>
              <a:rPr lang="en-US" dirty="0" err="1" smtClean="0"/>
              <a:t>ptr</a:t>
            </a:r>
            <a:r>
              <a:rPr lang="en-US" dirty="0" smtClean="0"/>
              <a:t> = (</a:t>
            </a:r>
            <a:r>
              <a:rPr lang="en-US" dirty="0" err="1" smtClean="0"/>
              <a:t>int</a:t>
            </a:r>
            <a:r>
              <a:rPr lang="en-US" dirty="0" smtClean="0"/>
              <a:t>*)</a:t>
            </a:r>
            <a:r>
              <a:rPr lang="en-US" dirty="0" err="1" smtClean="0"/>
              <a:t>malloc</a:t>
            </a:r>
            <a:r>
              <a:rPr lang="en-US" dirty="0" smtClean="0"/>
              <a:t>(n * </a:t>
            </a:r>
            <a:r>
              <a:rPr lang="en-US" dirty="0" err="1" smtClean="0"/>
              <a:t>sizeof</a:t>
            </a:r>
            <a:r>
              <a:rPr lang="en-US" dirty="0" smtClean="0"/>
              <a:t>(</a:t>
            </a:r>
            <a:r>
              <a:rPr lang="en-US" dirty="0" err="1" smtClean="0"/>
              <a:t>int</a:t>
            </a:r>
            <a:r>
              <a:rPr lang="en-US" dirty="0" smtClean="0"/>
              <a:t>)); </a:t>
            </a:r>
          </a:p>
          <a:p>
            <a:pPr fontAlgn="base">
              <a:buNone/>
            </a:pPr>
            <a:r>
              <a:rPr lang="en-US" dirty="0" smtClean="0"/>
              <a:t>     // Dynamically allocate memory using </a:t>
            </a:r>
            <a:r>
              <a:rPr lang="en-US" dirty="0" err="1" smtClean="0"/>
              <a:t>calloc</a:t>
            </a:r>
            <a:r>
              <a:rPr lang="en-US" dirty="0" smtClean="0"/>
              <a:t>() </a:t>
            </a:r>
          </a:p>
          <a:p>
            <a:pPr fontAlgn="base">
              <a:buNone/>
            </a:pPr>
            <a:r>
              <a:rPr lang="en-US" dirty="0" smtClean="0"/>
              <a:t>   ptr1 = (</a:t>
            </a:r>
            <a:r>
              <a:rPr lang="en-US" dirty="0" err="1" smtClean="0"/>
              <a:t>int</a:t>
            </a:r>
            <a:r>
              <a:rPr lang="en-US" dirty="0" smtClean="0"/>
              <a:t>*)</a:t>
            </a:r>
            <a:r>
              <a:rPr lang="en-US" dirty="0" err="1" smtClean="0"/>
              <a:t>calloc</a:t>
            </a:r>
            <a:r>
              <a:rPr lang="en-US" dirty="0" smtClean="0"/>
              <a:t>(n, </a:t>
            </a:r>
            <a:r>
              <a:rPr lang="en-US" dirty="0" err="1" smtClean="0"/>
              <a:t>sizeof</a:t>
            </a:r>
            <a:r>
              <a:rPr lang="en-US" dirty="0" smtClean="0"/>
              <a:t>(</a:t>
            </a:r>
            <a:r>
              <a:rPr lang="en-US" dirty="0" err="1" smtClean="0"/>
              <a:t>int</a:t>
            </a:r>
            <a:r>
              <a:rPr lang="en-US" dirty="0" smtClean="0"/>
              <a:t>)); </a:t>
            </a:r>
          </a:p>
          <a:p>
            <a:pPr fontAlgn="base">
              <a:buNone/>
            </a:pPr>
            <a:r>
              <a:rPr lang="en-US" dirty="0" smtClean="0"/>
              <a:t>    // Check if the memory has been successfully </a:t>
            </a:r>
          </a:p>
          <a:p>
            <a:pPr fontAlgn="base">
              <a:buNone/>
            </a:pPr>
            <a:r>
              <a:rPr lang="en-US" dirty="0" smtClean="0"/>
              <a:t>   allocated by </a:t>
            </a:r>
            <a:r>
              <a:rPr lang="en-US" dirty="0" err="1" smtClean="0"/>
              <a:t>malloc</a:t>
            </a:r>
            <a:r>
              <a:rPr lang="en-US" dirty="0" smtClean="0"/>
              <a:t> or not </a:t>
            </a:r>
          </a:p>
          <a:p>
            <a:pPr fontAlgn="base">
              <a:buNone/>
            </a:pPr>
            <a:r>
              <a:rPr lang="en-US" dirty="0" smtClean="0"/>
              <a:t>    if (</a:t>
            </a:r>
            <a:r>
              <a:rPr lang="en-US" dirty="0" err="1" smtClean="0"/>
              <a:t>ptr</a:t>
            </a:r>
            <a:r>
              <a:rPr lang="en-US" dirty="0" smtClean="0"/>
              <a:t> == NULL || ptr1 == NULL) { </a:t>
            </a:r>
          </a:p>
          <a:p>
            <a:pPr fontAlgn="base">
              <a:buNone/>
            </a:pPr>
            <a:r>
              <a:rPr lang="en-US" dirty="0" smtClean="0"/>
              <a:t>      </a:t>
            </a:r>
            <a:r>
              <a:rPr lang="en-US" dirty="0" err="1" smtClean="0"/>
              <a:t>printf</a:t>
            </a:r>
            <a:r>
              <a:rPr lang="en-US" dirty="0" smtClean="0"/>
              <a:t>("Memory not allocated.\n"); </a:t>
            </a:r>
          </a:p>
          <a:p>
            <a:pPr fontAlgn="base">
              <a:buNone/>
            </a:pPr>
            <a:r>
              <a:rPr lang="en-US" dirty="0" smtClean="0"/>
              <a:t>     exit(0); </a:t>
            </a:r>
          </a:p>
          <a:p>
            <a:pPr fontAlgn="base">
              <a:buNone/>
            </a:pPr>
            <a:r>
              <a:rPr lang="en-US" dirty="0" smtClean="0"/>
              <a:t>    } </a:t>
            </a:r>
          </a:p>
          <a:p>
            <a:pPr fontAlgn="base">
              <a:buNone/>
            </a:pPr>
            <a:r>
              <a:rPr lang="en-US" dirty="0" smtClean="0"/>
              <a:t>    else { </a:t>
            </a:r>
          </a:p>
          <a:p>
            <a:pPr fontAlgn="base">
              <a:buNone/>
            </a:pPr>
            <a:r>
              <a:rPr lang="en-US" dirty="0" smtClean="0"/>
              <a:t>          // Memory has been successfully allocated </a:t>
            </a:r>
          </a:p>
          <a:p>
            <a:pPr fontAlgn="base">
              <a:buNone/>
            </a:pPr>
            <a:r>
              <a:rPr lang="en-US" dirty="0" smtClean="0"/>
              <a:t>        </a:t>
            </a:r>
            <a:r>
              <a:rPr lang="en-US" dirty="0" err="1" smtClean="0"/>
              <a:t>printf</a:t>
            </a:r>
            <a:r>
              <a:rPr lang="en-US" dirty="0" smtClean="0"/>
              <a:t>("Memory successfully allocated using </a:t>
            </a:r>
            <a:r>
              <a:rPr lang="en-US" dirty="0" err="1" smtClean="0"/>
              <a:t>malloc</a:t>
            </a:r>
            <a:r>
              <a:rPr lang="en-US" dirty="0" smtClean="0"/>
              <a:t>.\n"); </a:t>
            </a:r>
          </a:p>
          <a:p>
            <a:pPr fontAlgn="base">
              <a:buNone/>
            </a:pPr>
            <a:r>
              <a:rPr lang="en-US" dirty="0" smtClean="0"/>
              <a:t>          // Free the memory </a:t>
            </a:r>
          </a:p>
          <a:p>
            <a:pPr fontAlgn="base">
              <a:buNone/>
            </a:pPr>
            <a:r>
              <a:rPr lang="en-US" dirty="0" smtClean="0"/>
              <a:t>     free(</a:t>
            </a:r>
            <a:r>
              <a:rPr lang="en-US" dirty="0" err="1" smtClean="0"/>
              <a:t>ptr</a:t>
            </a:r>
            <a:r>
              <a:rPr lang="en-US" dirty="0" smtClean="0"/>
              <a:t>); </a:t>
            </a:r>
          </a:p>
          <a:p>
            <a:pPr fontAlgn="base">
              <a:buNone/>
            </a:pPr>
            <a:r>
              <a:rPr lang="en-US" dirty="0" smtClean="0"/>
              <a:t>        </a:t>
            </a:r>
            <a:r>
              <a:rPr lang="en-US" dirty="0" err="1" smtClean="0"/>
              <a:t>printf</a:t>
            </a:r>
            <a:r>
              <a:rPr lang="en-US" dirty="0" smtClean="0"/>
              <a:t>("</a:t>
            </a:r>
            <a:r>
              <a:rPr lang="en-US" dirty="0" err="1" smtClean="0"/>
              <a:t>Malloc</a:t>
            </a:r>
            <a:r>
              <a:rPr lang="en-US" dirty="0" smtClean="0"/>
              <a:t> Memory successfully freed.\n"); </a:t>
            </a:r>
          </a:p>
          <a:p>
            <a:pPr fontAlgn="base">
              <a:buNone/>
            </a:pPr>
            <a:r>
              <a:rPr lang="en-US" dirty="0" smtClean="0"/>
              <a:t>          // Memory has been successfully allocated </a:t>
            </a:r>
          </a:p>
          <a:p>
            <a:pPr fontAlgn="base">
              <a:buNone/>
            </a:pPr>
            <a:r>
              <a:rPr lang="en-US" dirty="0" smtClean="0"/>
              <a:t>       </a:t>
            </a:r>
            <a:r>
              <a:rPr lang="en-US" dirty="0" err="1" smtClean="0"/>
              <a:t>printf</a:t>
            </a:r>
            <a:r>
              <a:rPr lang="en-US" dirty="0" smtClean="0"/>
              <a:t>("\</a:t>
            </a:r>
            <a:r>
              <a:rPr lang="en-US" dirty="0" err="1" smtClean="0"/>
              <a:t>nMemory</a:t>
            </a:r>
            <a:r>
              <a:rPr lang="en-US" dirty="0" smtClean="0"/>
              <a:t> successfully allocated using </a:t>
            </a:r>
            <a:r>
              <a:rPr lang="en-US" dirty="0" err="1" smtClean="0"/>
              <a:t>calloc</a:t>
            </a:r>
            <a:r>
              <a:rPr lang="en-US" dirty="0" smtClean="0"/>
              <a:t>.\n"); </a:t>
            </a:r>
          </a:p>
          <a:p>
            <a:pPr fontAlgn="base">
              <a:buNone/>
            </a:pPr>
            <a:r>
              <a:rPr lang="en-US" dirty="0" smtClean="0"/>
              <a:t>          // Free the memory </a:t>
            </a:r>
          </a:p>
          <a:p>
            <a:pPr fontAlgn="base">
              <a:buNone/>
            </a:pPr>
            <a:r>
              <a:rPr lang="en-US" dirty="0" smtClean="0"/>
              <a:t>      free(ptr1); </a:t>
            </a:r>
          </a:p>
          <a:p>
            <a:pPr fontAlgn="base">
              <a:buNone/>
            </a:pPr>
            <a:r>
              <a:rPr lang="en-US" dirty="0" smtClean="0"/>
              <a:t>      </a:t>
            </a:r>
            <a:r>
              <a:rPr lang="en-US" dirty="0" err="1" smtClean="0"/>
              <a:t>printf</a:t>
            </a:r>
            <a:r>
              <a:rPr lang="en-US" dirty="0" smtClean="0"/>
              <a:t>("</a:t>
            </a:r>
            <a:r>
              <a:rPr lang="en-US" dirty="0" err="1" smtClean="0"/>
              <a:t>Calloc</a:t>
            </a:r>
            <a:r>
              <a:rPr lang="en-US" dirty="0" smtClean="0"/>
              <a:t> Memory successfully freed.\n"); </a:t>
            </a:r>
          </a:p>
          <a:p>
            <a:pPr fontAlgn="base">
              <a:buNone/>
            </a:pPr>
            <a:r>
              <a:rPr lang="en-US" dirty="0" smtClean="0"/>
              <a:t>    } </a:t>
            </a:r>
          </a:p>
          <a:p>
            <a:pPr fontAlgn="base">
              <a:buNone/>
            </a:pPr>
            <a:r>
              <a:rPr lang="en-US" dirty="0" smtClean="0"/>
              <a:t>     return 0; </a:t>
            </a:r>
          </a:p>
          <a:p>
            <a:pPr fontAlgn="base">
              <a:buNone/>
            </a:pPr>
            <a:r>
              <a:rPr lang="en-US" dirty="0" smtClean="0"/>
              <a:t>}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realloc</a:t>
            </a:r>
            <a:r>
              <a:rPr lang="en-US" dirty="0" smtClean="0"/>
              <a:t>()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10600" cy="5638800"/>
          </a:xfrm>
        </p:spPr>
        <p:txBody>
          <a:bodyPr>
            <a:normAutofit/>
          </a:bodyPr>
          <a:lstStyle/>
          <a:p>
            <a:pPr fontAlgn="base"/>
            <a:r>
              <a:rPr lang="en-US" sz="2400" b="1" dirty="0" smtClean="0"/>
              <a:t>“</a:t>
            </a:r>
            <a:r>
              <a:rPr lang="en-US" sz="2400" b="1" dirty="0" err="1" smtClean="0"/>
              <a:t>realloc</a:t>
            </a:r>
            <a:r>
              <a:rPr lang="en-US" sz="2400" b="1" dirty="0" smtClean="0"/>
              <a:t>”</a:t>
            </a:r>
            <a:r>
              <a:rPr lang="en-US" sz="2400" dirty="0" smtClean="0"/>
              <a:t> or </a:t>
            </a:r>
            <a:r>
              <a:rPr lang="en-US" sz="2400" b="1" dirty="0" smtClean="0"/>
              <a:t>“re-allocation”</a:t>
            </a:r>
            <a:r>
              <a:rPr lang="en-US" sz="2400" dirty="0" smtClean="0"/>
              <a:t> method in C is used to dynamically change the memory allocation of a previously allocated memory. In other words, if the memory previously allocated with the help of </a:t>
            </a:r>
            <a:r>
              <a:rPr lang="en-US" sz="2400" dirty="0" err="1" smtClean="0"/>
              <a:t>malloc</a:t>
            </a:r>
            <a:r>
              <a:rPr lang="en-US" sz="2400" dirty="0" smtClean="0"/>
              <a:t> or </a:t>
            </a:r>
            <a:r>
              <a:rPr lang="en-US" sz="2400" dirty="0" err="1" smtClean="0"/>
              <a:t>calloc</a:t>
            </a:r>
            <a:r>
              <a:rPr lang="en-US" sz="2400" dirty="0" smtClean="0"/>
              <a:t> is insufficient, </a:t>
            </a:r>
            <a:r>
              <a:rPr lang="en-US" sz="2400" dirty="0" err="1" smtClean="0"/>
              <a:t>realloc</a:t>
            </a:r>
            <a:r>
              <a:rPr lang="en-US" sz="2400" dirty="0" smtClean="0"/>
              <a:t> can be used to </a:t>
            </a:r>
            <a:r>
              <a:rPr lang="en-US" sz="2400" b="1" dirty="0" smtClean="0"/>
              <a:t>dynamically re-allocate memory</a:t>
            </a:r>
            <a:r>
              <a:rPr lang="en-US" sz="2400" dirty="0" smtClean="0"/>
              <a:t>. re-allocation of memory maintains the already present value and new blocks will be initialized with default garbage value.</a:t>
            </a:r>
          </a:p>
          <a:p>
            <a:pPr fontAlgn="base"/>
            <a:r>
              <a:rPr lang="en-US" b="1" dirty="0" smtClean="0"/>
              <a:t>Syntax: </a:t>
            </a:r>
            <a:r>
              <a:rPr lang="en-US" dirty="0" err="1" smtClean="0"/>
              <a:t>ptr</a:t>
            </a:r>
            <a:r>
              <a:rPr lang="en-US" dirty="0" smtClean="0"/>
              <a:t> = </a:t>
            </a:r>
            <a:r>
              <a:rPr lang="en-US" dirty="0" err="1" smtClean="0"/>
              <a:t>realloc</a:t>
            </a:r>
            <a:r>
              <a:rPr lang="en-US" dirty="0" smtClean="0"/>
              <a:t>(</a:t>
            </a:r>
            <a:r>
              <a:rPr lang="en-US" dirty="0" err="1" smtClean="0"/>
              <a:t>ptr</a:t>
            </a:r>
            <a:r>
              <a:rPr lang="en-US" dirty="0" smtClean="0"/>
              <a:t>, </a:t>
            </a:r>
            <a:r>
              <a:rPr lang="en-US" dirty="0" err="1" smtClean="0"/>
              <a:t>newSize</a:t>
            </a:r>
            <a:r>
              <a:rPr lang="en-US" dirty="0" smtClean="0"/>
              <a:t>); where </a:t>
            </a:r>
            <a:r>
              <a:rPr lang="en-US" dirty="0" err="1" smtClean="0"/>
              <a:t>ptr</a:t>
            </a:r>
            <a:r>
              <a:rPr lang="en-US" dirty="0" smtClean="0"/>
              <a:t> is reallocated with new size '</a:t>
            </a:r>
            <a:r>
              <a:rPr lang="en-US" dirty="0" err="1" smtClean="0"/>
              <a:t>newSize</a:t>
            </a:r>
            <a:r>
              <a:rPr lang="en-US" dirty="0" smtClean="0"/>
              <a:t>'.</a:t>
            </a:r>
            <a:endParaRPr lang="en-US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4572000"/>
            <a:ext cx="68580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8600"/>
            <a:ext cx="8839200" cy="6477000"/>
          </a:xfrm>
        </p:spPr>
        <p:txBody>
          <a:bodyPr numCol="2">
            <a:normAutofit fontScale="25000" lnSpcReduction="20000"/>
          </a:bodyPr>
          <a:lstStyle/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#include &lt;</a:t>
            </a:r>
            <a:r>
              <a:rPr lang="en-US" sz="6400" dirty="0" err="1" smtClean="0">
                <a:latin typeface="Book Antiqua" pitchFamily="18" charset="0"/>
              </a:rPr>
              <a:t>stdio.h</a:t>
            </a:r>
            <a:r>
              <a:rPr lang="en-US" sz="6400" dirty="0" smtClean="0">
                <a:latin typeface="Book Antiqua" pitchFamily="18" charset="0"/>
              </a:rPr>
              <a:t>&gt;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#include &lt;</a:t>
            </a:r>
            <a:r>
              <a:rPr lang="en-US" sz="6400" dirty="0" err="1" smtClean="0">
                <a:latin typeface="Book Antiqua" pitchFamily="18" charset="0"/>
              </a:rPr>
              <a:t>stdlib.h</a:t>
            </a:r>
            <a:r>
              <a:rPr lang="en-US" sz="6400" dirty="0" smtClean="0">
                <a:latin typeface="Book Antiqua" pitchFamily="18" charset="0"/>
              </a:rPr>
              <a:t>&gt;   </a:t>
            </a:r>
          </a:p>
          <a:p>
            <a:pPr fontAlgn="base">
              <a:buNone/>
            </a:pPr>
            <a:r>
              <a:rPr lang="en-US" sz="6400" dirty="0" err="1" smtClean="0">
                <a:latin typeface="Book Antiqua" pitchFamily="18" charset="0"/>
              </a:rPr>
              <a:t>int</a:t>
            </a:r>
            <a:r>
              <a:rPr lang="en-US" sz="6400" dirty="0" smtClean="0">
                <a:latin typeface="Book Antiqua" pitchFamily="18" charset="0"/>
              </a:rPr>
              <a:t> main()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{   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// This pointer will hold the  base address of the block created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</a:t>
            </a:r>
            <a:r>
              <a:rPr lang="en-US" sz="6400" dirty="0" err="1" smtClean="0">
                <a:latin typeface="Book Antiqua" pitchFamily="18" charset="0"/>
              </a:rPr>
              <a:t>int</a:t>
            </a:r>
            <a:r>
              <a:rPr lang="en-US" sz="6400" dirty="0" smtClean="0">
                <a:latin typeface="Book Antiqua" pitchFamily="18" charset="0"/>
              </a:rPr>
              <a:t>* 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</a:t>
            </a:r>
            <a:r>
              <a:rPr lang="en-US" sz="6400" dirty="0" err="1" smtClean="0">
                <a:latin typeface="Book Antiqua" pitchFamily="18" charset="0"/>
              </a:rPr>
              <a:t>int</a:t>
            </a:r>
            <a:r>
              <a:rPr lang="en-US" sz="6400" dirty="0" smtClean="0">
                <a:latin typeface="Book Antiqua" pitchFamily="18" charset="0"/>
              </a:rPr>
              <a:t> n, 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// Get the number of elements for the array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n = 5;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</a:t>
            </a:r>
            <a:r>
              <a:rPr lang="en-US" sz="6400" dirty="0" err="1" smtClean="0">
                <a:latin typeface="Book Antiqua" pitchFamily="18" charset="0"/>
              </a:rPr>
              <a:t>printf</a:t>
            </a:r>
            <a:r>
              <a:rPr lang="en-US" sz="6400" dirty="0" smtClean="0">
                <a:latin typeface="Book Antiqua" pitchFamily="18" charset="0"/>
              </a:rPr>
              <a:t>("Enter number of elements: %d\n", n);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// Dynamically allocate memory using </a:t>
            </a:r>
            <a:r>
              <a:rPr lang="en-US" sz="6400" dirty="0" err="1" smtClean="0">
                <a:latin typeface="Book Antiqua" pitchFamily="18" charset="0"/>
              </a:rPr>
              <a:t>calloc</a:t>
            </a:r>
            <a:r>
              <a:rPr lang="en-US" sz="6400" dirty="0" smtClean="0">
                <a:latin typeface="Book Antiqua" pitchFamily="18" charset="0"/>
              </a:rPr>
              <a:t>()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 = (</a:t>
            </a:r>
            <a:r>
              <a:rPr lang="en-US" sz="6400" dirty="0" err="1" smtClean="0">
                <a:latin typeface="Book Antiqua" pitchFamily="18" charset="0"/>
              </a:rPr>
              <a:t>int</a:t>
            </a:r>
            <a:r>
              <a:rPr lang="en-US" sz="6400" dirty="0" smtClean="0">
                <a:latin typeface="Book Antiqua" pitchFamily="18" charset="0"/>
              </a:rPr>
              <a:t>*)</a:t>
            </a:r>
            <a:r>
              <a:rPr lang="en-US" sz="6400" dirty="0" err="1" smtClean="0">
                <a:latin typeface="Book Antiqua" pitchFamily="18" charset="0"/>
              </a:rPr>
              <a:t>calloc</a:t>
            </a:r>
            <a:r>
              <a:rPr lang="en-US" sz="6400" dirty="0" smtClean="0">
                <a:latin typeface="Book Antiqua" pitchFamily="18" charset="0"/>
              </a:rPr>
              <a:t>(n, </a:t>
            </a:r>
            <a:r>
              <a:rPr lang="en-US" sz="6400" dirty="0" err="1" smtClean="0">
                <a:latin typeface="Book Antiqua" pitchFamily="18" charset="0"/>
              </a:rPr>
              <a:t>sizeof</a:t>
            </a:r>
            <a:r>
              <a:rPr lang="en-US" sz="6400" dirty="0" smtClean="0">
                <a:latin typeface="Book Antiqua" pitchFamily="18" charset="0"/>
              </a:rPr>
              <a:t>(</a:t>
            </a:r>
            <a:r>
              <a:rPr lang="en-US" sz="6400" dirty="0" err="1" smtClean="0">
                <a:latin typeface="Book Antiqua" pitchFamily="18" charset="0"/>
              </a:rPr>
              <a:t>int</a:t>
            </a:r>
            <a:r>
              <a:rPr lang="en-US" sz="6400" dirty="0" smtClean="0">
                <a:latin typeface="Book Antiqua" pitchFamily="18" charset="0"/>
              </a:rPr>
              <a:t>));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// Check if the memory has been successfully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 allocated by </a:t>
            </a:r>
            <a:r>
              <a:rPr lang="en-US" sz="6400" dirty="0" err="1" smtClean="0">
                <a:latin typeface="Book Antiqua" pitchFamily="18" charset="0"/>
              </a:rPr>
              <a:t>malloc</a:t>
            </a:r>
            <a:r>
              <a:rPr lang="en-US" sz="6400" dirty="0" smtClean="0">
                <a:latin typeface="Book Antiqua" pitchFamily="18" charset="0"/>
              </a:rPr>
              <a:t> or not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if (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 == NULL) {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</a:t>
            </a:r>
            <a:r>
              <a:rPr lang="en-US" sz="6400" dirty="0" err="1" smtClean="0">
                <a:latin typeface="Book Antiqua" pitchFamily="18" charset="0"/>
              </a:rPr>
              <a:t>printf</a:t>
            </a:r>
            <a:r>
              <a:rPr lang="en-US" sz="6400" dirty="0" smtClean="0">
                <a:latin typeface="Book Antiqua" pitchFamily="18" charset="0"/>
              </a:rPr>
              <a:t>("Memory not allocated.\n");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exit(0);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}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else {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// Memory has been successfully allocated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</a:t>
            </a:r>
            <a:r>
              <a:rPr lang="en-US" sz="6400" dirty="0" err="1" smtClean="0">
                <a:latin typeface="Book Antiqua" pitchFamily="18" charset="0"/>
              </a:rPr>
              <a:t>printf</a:t>
            </a:r>
            <a:r>
              <a:rPr lang="en-US" sz="6400" dirty="0" smtClean="0">
                <a:latin typeface="Book Antiqua" pitchFamily="18" charset="0"/>
              </a:rPr>
              <a:t>("Memory successfully allocated using </a:t>
            </a:r>
            <a:r>
              <a:rPr lang="en-US" sz="6400" dirty="0" err="1" smtClean="0">
                <a:latin typeface="Book Antiqua" pitchFamily="18" charset="0"/>
              </a:rPr>
              <a:t>calloc</a:t>
            </a:r>
            <a:r>
              <a:rPr lang="en-US" sz="6400" dirty="0" smtClean="0">
                <a:latin typeface="Book Antiqua" pitchFamily="18" charset="0"/>
              </a:rPr>
              <a:t>.\n");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// Get the elements of the array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for (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= 0; 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&lt; n; ++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) {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[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] = 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+ 1;  }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// Print the elements of the array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</a:t>
            </a:r>
            <a:r>
              <a:rPr lang="en-US" sz="6400" dirty="0" err="1" smtClean="0">
                <a:latin typeface="Book Antiqua" pitchFamily="18" charset="0"/>
              </a:rPr>
              <a:t>printf</a:t>
            </a:r>
            <a:r>
              <a:rPr lang="en-US" sz="6400" dirty="0" smtClean="0">
                <a:latin typeface="Book Antiqua" pitchFamily="18" charset="0"/>
              </a:rPr>
              <a:t>("The elements of the array are: ");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for (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= 0; 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&lt; n; ++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) {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</a:t>
            </a:r>
            <a:r>
              <a:rPr lang="en-US" sz="6400" dirty="0" err="1" smtClean="0">
                <a:latin typeface="Book Antiqua" pitchFamily="18" charset="0"/>
              </a:rPr>
              <a:t>printf</a:t>
            </a:r>
            <a:r>
              <a:rPr lang="en-US" sz="6400" dirty="0" smtClean="0">
                <a:latin typeface="Book Antiqua" pitchFamily="18" charset="0"/>
              </a:rPr>
              <a:t>("%d, ", 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[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]);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}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// Get the new size for the array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n = 10;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</a:t>
            </a:r>
            <a:r>
              <a:rPr lang="en-US" sz="6400" dirty="0" err="1" smtClean="0">
                <a:latin typeface="Book Antiqua" pitchFamily="18" charset="0"/>
              </a:rPr>
              <a:t>printf</a:t>
            </a:r>
            <a:r>
              <a:rPr lang="en-US" sz="6400" dirty="0" smtClean="0">
                <a:latin typeface="Book Antiqua" pitchFamily="18" charset="0"/>
              </a:rPr>
              <a:t>("\n\</a:t>
            </a:r>
            <a:r>
              <a:rPr lang="en-US" sz="6400" dirty="0" err="1" smtClean="0">
                <a:latin typeface="Book Antiqua" pitchFamily="18" charset="0"/>
              </a:rPr>
              <a:t>nEnter</a:t>
            </a:r>
            <a:r>
              <a:rPr lang="en-US" sz="6400" dirty="0" smtClean="0">
                <a:latin typeface="Book Antiqua" pitchFamily="18" charset="0"/>
              </a:rPr>
              <a:t> the new size of the array: %d\n", n);   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 // Dynamically re-allocate memory using </a:t>
            </a:r>
            <a:r>
              <a:rPr lang="en-US" sz="6400" dirty="0" err="1" smtClean="0">
                <a:latin typeface="Book Antiqua" pitchFamily="18" charset="0"/>
              </a:rPr>
              <a:t>realloc</a:t>
            </a:r>
            <a:r>
              <a:rPr lang="en-US" sz="6400" dirty="0" smtClean="0">
                <a:latin typeface="Book Antiqua" pitchFamily="18" charset="0"/>
              </a:rPr>
              <a:t>()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 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 = </a:t>
            </a:r>
            <a:r>
              <a:rPr lang="en-US" sz="6400" dirty="0" err="1" smtClean="0">
                <a:latin typeface="Book Antiqua" pitchFamily="18" charset="0"/>
              </a:rPr>
              <a:t>realloc</a:t>
            </a:r>
            <a:r>
              <a:rPr lang="en-US" sz="6400" dirty="0" smtClean="0">
                <a:latin typeface="Book Antiqua" pitchFamily="18" charset="0"/>
              </a:rPr>
              <a:t>(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, n * </a:t>
            </a:r>
            <a:r>
              <a:rPr lang="en-US" sz="6400" dirty="0" err="1" smtClean="0">
                <a:latin typeface="Book Antiqua" pitchFamily="18" charset="0"/>
              </a:rPr>
              <a:t>sizeof</a:t>
            </a:r>
            <a:r>
              <a:rPr lang="en-US" sz="6400" dirty="0" smtClean="0">
                <a:latin typeface="Book Antiqua" pitchFamily="18" charset="0"/>
              </a:rPr>
              <a:t>(</a:t>
            </a:r>
            <a:r>
              <a:rPr lang="en-US" sz="6400" dirty="0" err="1" smtClean="0">
                <a:latin typeface="Book Antiqua" pitchFamily="18" charset="0"/>
              </a:rPr>
              <a:t>int</a:t>
            </a:r>
            <a:r>
              <a:rPr lang="en-US" sz="6400" dirty="0" smtClean="0">
                <a:latin typeface="Book Antiqua" pitchFamily="18" charset="0"/>
              </a:rPr>
              <a:t>));   </a:t>
            </a:r>
          </a:p>
          <a:p>
            <a:pPr fontAlgn="base">
              <a:buNone/>
            </a:pPr>
            <a:r>
              <a:rPr lang="en-US" sz="4600" dirty="0" smtClean="0"/>
              <a:t>     </a:t>
            </a:r>
            <a:r>
              <a:rPr lang="en-US" sz="6400" dirty="0" smtClean="0">
                <a:latin typeface="Book Antiqua" pitchFamily="18" charset="0"/>
              </a:rPr>
              <a:t>// Memory has been successfully allocated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</a:t>
            </a:r>
            <a:r>
              <a:rPr lang="en-US" sz="6400" dirty="0" err="1" smtClean="0">
                <a:latin typeface="Book Antiqua" pitchFamily="18" charset="0"/>
              </a:rPr>
              <a:t>printf</a:t>
            </a:r>
            <a:r>
              <a:rPr lang="en-US" sz="6400" dirty="0" smtClean="0">
                <a:latin typeface="Book Antiqua" pitchFamily="18" charset="0"/>
              </a:rPr>
              <a:t>("Memory successfully re-allocated using </a:t>
            </a:r>
            <a:r>
              <a:rPr lang="en-US" sz="6400" dirty="0" err="1" smtClean="0">
                <a:latin typeface="Book Antiqua" pitchFamily="18" charset="0"/>
              </a:rPr>
              <a:t>realloc</a:t>
            </a:r>
            <a:r>
              <a:rPr lang="en-US" sz="6400" dirty="0" smtClean="0">
                <a:latin typeface="Book Antiqua" pitchFamily="18" charset="0"/>
              </a:rPr>
              <a:t>.\n");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 // Get the new elements of the array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 for (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= 5; 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&lt; n; ++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) {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   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[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] = 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+ 1;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}   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// Print the elements of the array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</a:t>
            </a:r>
            <a:r>
              <a:rPr lang="en-US" sz="6400" dirty="0" err="1" smtClean="0">
                <a:latin typeface="Book Antiqua" pitchFamily="18" charset="0"/>
              </a:rPr>
              <a:t>printf</a:t>
            </a:r>
            <a:r>
              <a:rPr lang="en-US" sz="6400" dirty="0" smtClean="0">
                <a:latin typeface="Book Antiqua" pitchFamily="18" charset="0"/>
              </a:rPr>
              <a:t>("The elements of the array are: ");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for (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= 0; 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 &lt; n; ++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) {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     </a:t>
            </a:r>
            <a:r>
              <a:rPr lang="en-US" sz="6400" dirty="0" err="1" smtClean="0">
                <a:latin typeface="Book Antiqua" pitchFamily="18" charset="0"/>
              </a:rPr>
              <a:t>printf</a:t>
            </a:r>
            <a:r>
              <a:rPr lang="en-US" sz="6400" dirty="0" smtClean="0">
                <a:latin typeface="Book Antiqua" pitchFamily="18" charset="0"/>
              </a:rPr>
              <a:t>("%d, ", 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[</a:t>
            </a:r>
            <a:r>
              <a:rPr lang="en-US" sz="6400" dirty="0" err="1" smtClean="0">
                <a:latin typeface="Book Antiqua" pitchFamily="18" charset="0"/>
              </a:rPr>
              <a:t>i</a:t>
            </a:r>
            <a:r>
              <a:rPr lang="en-US" sz="6400" dirty="0" smtClean="0">
                <a:latin typeface="Book Antiqua" pitchFamily="18" charset="0"/>
              </a:rPr>
              <a:t>]);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}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      free(</a:t>
            </a:r>
            <a:r>
              <a:rPr lang="en-US" sz="6400" dirty="0" err="1" smtClean="0">
                <a:latin typeface="Book Antiqua" pitchFamily="18" charset="0"/>
              </a:rPr>
              <a:t>ptr</a:t>
            </a:r>
            <a:r>
              <a:rPr lang="en-US" sz="6400" dirty="0" smtClean="0">
                <a:latin typeface="Book Antiqua" pitchFamily="18" charset="0"/>
              </a:rPr>
              <a:t>); 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}   </a:t>
            </a:r>
          </a:p>
          <a:p>
            <a:pPr fontAlgn="base">
              <a:buNone/>
            </a:pPr>
            <a:r>
              <a:rPr lang="en-US" sz="6400" dirty="0" smtClean="0">
                <a:latin typeface="Book Antiqua" pitchFamily="18" charset="0"/>
              </a:rPr>
              <a:t>    return 0</a:t>
            </a:r>
            <a:r>
              <a:rPr lang="en-US" sz="6400" dirty="0" smtClean="0">
                <a:latin typeface="Book Antiqua" pitchFamily="18" charset="0"/>
              </a:rPr>
              <a:t>;} </a:t>
            </a:r>
            <a:endParaRPr lang="en-US" sz="6400" dirty="0" smtClean="0">
              <a:latin typeface="Book Antiqua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</TotalTime>
  <Words>92</Words>
  <Application>Microsoft Office PowerPoint</Application>
  <PresentationFormat>On-screen Show (4:3)</PresentationFormat>
  <Paragraphs>178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 DYNAMIC MEMORY ALLOCATION</vt:lpstr>
      <vt:lpstr>Introduction</vt:lpstr>
      <vt:lpstr>     C malloc() method</vt:lpstr>
      <vt:lpstr>Slide 4</vt:lpstr>
      <vt:lpstr>calloc()</vt:lpstr>
      <vt:lpstr>Slide 6</vt:lpstr>
      <vt:lpstr>free()</vt:lpstr>
      <vt:lpstr>Slide 8</vt:lpstr>
      <vt:lpstr>realloc()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DYNAMIC MEMORY ALLOCATION</dc:title>
  <dc:creator>system2</dc:creator>
  <cp:lastModifiedBy>system2</cp:lastModifiedBy>
  <cp:revision>5</cp:revision>
  <dcterms:created xsi:type="dcterms:W3CDTF">2020-10-07T01:16:22Z</dcterms:created>
  <dcterms:modified xsi:type="dcterms:W3CDTF">2020-10-15T13:52:52Z</dcterms:modified>
</cp:coreProperties>
</file>